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58"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7552607-07E3-4594-A393-3383803B8EF5}" v="9" dt="2020-07-16T16:24:25.54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6" autoAdjust="0"/>
    <p:restoredTop sz="94660"/>
  </p:normalViewPr>
  <p:slideViewPr>
    <p:cSldViewPr snapToGrid="0">
      <p:cViewPr varScale="1">
        <p:scale>
          <a:sx n="68" d="100"/>
          <a:sy n="68" d="100"/>
        </p:scale>
        <p:origin x="73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4A888-B5EE-41BD-A4AC-42825FBCCE1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AA9178A-F51C-4D53-8A1C-FA166A2B231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D2B54B1-8124-49F5-8D98-4B2807A2A61A}"/>
              </a:ext>
            </a:extLst>
          </p:cNvPr>
          <p:cNvSpPr>
            <a:spLocks noGrp="1"/>
          </p:cNvSpPr>
          <p:nvPr>
            <p:ph type="dt" sz="half" idx="10"/>
          </p:nvPr>
        </p:nvSpPr>
        <p:spPr/>
        <p:txBody>
          <a:bodyPr/>
          <a:lstStyle/>
          <a:p>
            <a:fld id="{44009AB0-7062-4992-A9E7-5F1FAABB12E1}" type="datetimeFigureOut">
              <a:rPr lang="en-US" smtClean="0"/>
              <a:t>8/10/2020</a:t>
            </a:fld>
            <a:endParaRPr lang="en-US"/>
          </a:p>
        </p:txBody>
      </p:sp>
      <p:sp>
        <p:nvSpPr>
          <p:cNvPr id="5" name="Footer Placeholder 4">
            <a:extLst>
              <a:ext uri="{FF2B5EF4-FFF2-40B4-BE49-F238E27FC236}">
                <a16:creationId xmlns:a16="http://schemas.microsoft.com/office/drawing/2014/main" id="{9AA99B15-CD25-4CB6-B005-FA0D6B4586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D70C54-2055-4107-85B6-32B07EE653A7}"/>
              </a:ext>
            </a:extLst>
          </p:cNvPr>
          <p:cNvSpPr>
            <a:spLocks noGrp="1"/>
          </p:cNvSpPr>
          <p:nvPr>
            <p:ph type="sldNum" sz="quarter" idx="12"/>
          </p:nvPr>
        </p:nvSpPr>
        <p:spPr/>
        <p:txBody>
          <a:bodyPr/>
          <a:lstStyle/>
          <a:p>
            <a:fld id="{A93BB093-0E09-42EE-B2B0-B1BF8D3497DE}" type="slidenum">
              <a:rPr lang="en-US" smtClean="0"/>
              <a:t>‹#›</a:t>
            </a:fld>
            <a:endParaRPr lang="en-US"/>
          </a:p>
        </p:txBody>
      </p:sp>
    </p:spTree>
    <p:extLst>
      <p:ext uri="{BB962C8B-B14F-4D97-AF65-F5344CB8AC3E}">
        <p14:creationId xmlns:p14="http://schemas.microsoft.com/office/powerpoint/2010/main" val="1327387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545F5-DB8D-4932-9EAF-BC975742A46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EA6A52D-3895-4B5B-A546-CBAF11B4B98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A34F35-5856-469B-A638-3D4A639E76AB}"/>
              </a:ext>
            </a:extLst>
          </p:cNvPr>
          <p:cNvSpPr>
            <a:spLocks noGrp="1"/>
          </p:cNvSpPr>
          <p:nvPr>
            <p:ph type="dt" sz="half" idx="10"/>
          </p:nvPr>
        </p:nvSpPr>
        <p:spPr/>
        <p:txBody>
          <a:bodyPr/>
          <a:lstStyle/>
          <a:p>
            <a:fld id="{44009AB0-7062-4992-A9E7-5F1FAABB12E1}" type="datetimeFigureOut">
              <a:rPr lang="en-US" smtClean="0"/>
              <a:t>8/10/2020</a:t>
            </a:fld>
            <a:endParaRPr lang="en-US"/>
          </a:p>
        </p:txBody>
      </p:sp>
      <p:sp>
        <p:nvSpPr>
          <p:cNvPr id="5" name="Footer Placeholder 4">
            <a:extLst>
              <a:ext uri="{FF2B5EF4-FFF2-40B4-BE49-F238E27FC236}">
                <a16:creationId xmlns:a16="http://schemas.microsoft.com/office/drawing/2014/main" id="{D9E261D1-F64B-4932-B671-7A334BE452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0978FC-005E-4B78-A358-C1EE378E5E24}"/>
              </a:ext>
            </a:extLst>
          </p:cNvPr>
          <p:cNvSpPr>
            <a:spLocks noGrp="1"/>
          </p:cNvSpPr>
          <p:nvPr>
            <p:ph type="sldNum" sz="quarter" idx="12"/>
          </p:nvPr>
        </p:nvSpPr>
        <p:spPr/>
        <p:txBody>
          <a:bodyPr/>
          <a:lstStyle/>
          <a:p>
            <a:fld id="{A93BB093-0E09-42EE-B2B0-B1BF8D3497DE}" type="slidenum">
              <a:rPr lang="en-US" smtClean="0"/>
              <a:t>‹#›</a:t>
            </a:fld>
            <a:endParaRPr lang="en-US"/>
          </a:p>
        </p:txBody>
      </p:sp>
    </p:spTree>
    <p:extLst>
      <p:ext uri="{BB962C8B-B14F-4D97-AF65-F5344CB8AC3E}">
        <p14:creationId xmlns:p14="http://schemas.microsoft.com/office/powerpoint/2010/main" val="3506602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4522975-0DC9-4F85-A04B-BCF62A5181E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9C5E7D5-AD2A-483D-81EA-C59D39A273F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D084A0-F0B2-45D9-977D-276779E96376}"/>
              </a:ext>
            </a:extLst>
          </p:cNvPr>
          <p:cNvSpPr>
            <a:spLocks noGrp="1"/>
          </p:cNvSpPr>
          <p:nvPr>
            <p:ph type="dt" sz="half" idx="10"/>
          </p:nvPr>
        </p:nvSpPr>
        <p:spPr/>
        <p:txBody>
          <a:bodyPr/>
          <a:lstStyle/>
          <a:p>
            <a:fld id="{44009AB0-7062-4992-A9E7-5F1FAABB12E1}" type="datetimeFigureOut">
              <a:rPr lang="en-US" smtClean="0"/>
              <a:t>8/10/2020</a:t>
            </a:fld>
            <a:endParaRPr lang="en-US"/>
          </a:p>
        </p:txBody>
      </p:sp>
      <p:sp>
        <p:nvSpPr>
          <p:cNvPr id="5" name="Footer Placeholder 4">
            <a:extLst>
              <a:ext uri="{FF2B5EF4-FFF2-40B4-BE49-F238E27FC236}">
                <a16:creationId xmlns:a16="http://schemas.microsoft.com/office/drawing/2014/main" id="{C1AD3CDA-F525-4261-A3D7-102A8C7024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D55769-2BF0-4B76-B348-562790332D68}"/>
              </a:ext>
            </a:extLst>
          </p:cNvPr>
          <p:cNvSpPr>
            <a:spLocks noGrp="1"/>
          </p:cNvSpPr>
          <p:nvPr>
            <p:ph type="sldNum" sz="quarter" idx="12"/>
          </p:nvPr>
        </p:nvSpPr>
        <p:spPr/>
        <p:txBody>
          <a:bodyPr/>
          <a:lstStyle/>
          <a:p>
            <a:fld id="{A93BB093-0E09-42EE-B2B0-B1BF8D3497DE}" type="slidenum">
              <a:rPr lang="en-US" smtClean="0"/>
              <a:t>‹#›</a:t>
            </a:fld>
            <a:endParaRPr lang="en-US"/>
          </a:p>
        </p:txBody>
      </p:sp>
    </p:spTree>
    <p:extLst>
      <p:ext uri="{BB962C8B-B14F-4D97-AF65-F5344CB8AC3E}">
        <p14:creationId xmlns:p14="http://schemas.microsoft.com/office/powerpoint/2010/main" val="3515184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CBF333-2A42-4987-BA7E-0F749F3659A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E02BF40-EBCB-4645-AF13-5D02D65979F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06F1C5-621D-4734-9640-0213FCA06211}"/>
              </a:ext>
            </a:extLst>
          </p:cNvPr>
          <p:cNvSpPr>
            <a:spLocks noGrp="1"/>
          </p:cNvSpPr>
          <p:nvPr>
            <p:ph type="dt" sz="half" idx="10"/>
          </p:nvPr>
        </p:nvSpPr>
        <p:spPr/>
        <p:txBody>
          <a:bodyPr/>
          <a:lstStyle/>
          <a:p>
            <a:fld id="{44009AB0-7062-4992-A9E7-5F1FAABB12E1}" type="datetimeFigureOut">
              <a:rPr lang="en-US" smtClean="0"/>
              <a:t>8/10/2020</a:t>
            </a:fld>
            <a:endParaRPr lang="en-US"/>
          </a:p>
        </p:txBody>
      </p:sp>
      <p:sp>
        <p:nvSpPr>
          <p:cNvPr id="5" name="Footer Placeholder 4">
            <a:extLst>
              <a:ext uri="{FF2B5EF4-FFF2-40B4-BE49-F238E27FC236}">
                <a16:creationId xmlns:a16="http://schemas.microsoft.com/office/drawing/2014/main" id="{25E357EC-F191-4962-872B-2BD7FC126B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32C68D-DF2C-491E-A6ED-8C984D5A8485}"/>
              </a:ext>
            </a:extLst>
          </p:cNvPr>
          <p:cNvSpPr>
            <a:spLocks noGrp="1"/>
          </p:cNvSpPr>
          <p:nvPr>
            <p:ph type="sldNum" sz="quarter" idx="12"/>
          </p:nvPr>
        </p:nvSpPr>
        <p:spPr/>
        <p:txBody>
          <a:bodyPr/>
          <a:lstStyle/>
          <a:p>
            <a:fld id="{A93BB093-0E09-42EE-B2B0-B1BF8D3497DE}" type="slidenum">
              <a:rPr lang="en-US" smtClean="0"/>
              <a:t>‹#›</a:t>
            </a:fld>
            <a:endParaRPr lang="en-US"/>
          </a:p>
        </p:txBody>
      </p:sp>
    </p:spTree>
    <p:extLst>
      <p:ext uri="{BB962C8B-B14F-4D97-AF65-F5344CB8AC3E}">
        <p14:creationId xmlns:p14="http://schemas.microsoft.com/office/powerpoint/2010/main" val="3976171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FBAD7B-5598-4FED-867D-4AD97B4192F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28E83EF-15FD-4B05-8A9C-4B736146AD8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9F83515-1BDE-42CC-9E1C-2F5BBC1378E5}"/>
              </a:ext>
            </a:extLst>
          </p:cNvPr>
          <p:cNvSpPr>
            <a:spLocks noGrp="1"/>
          </p:cNvSpPr>
          <p:nvPr>
            <p:ph type="dt" sz="half" idx="10"/>
          </p:nvPr>
        </p:nvSpPr>
        <p:spPr/>
        <p:txBody>
          <a:bodyPr/>
          <a:lstStyle/>
          <a:p>
            <a:fld id="{44009AB0-7062-4992-A9E7-5F1FAABB12E1}" type="datetimeFigureOut">
              <a:rPr lang="en-US" smtClean="0"/>
              <a:t>8/10/2020</a:t>
            </a:fld>
            <a:endParaRPr lang="en-US"/>
          </a:p>
        </p:txBody>
      </p:sp>
      <p:sp>
        <p:nvSpPr>
          <p:cNvPr id="5" name="Footer Placeholder 4">
            <a:extLst>
              <a:ext uri="{FF2B5EF4-FFF2-40B4-BE49-F238E27FC236}">
                <a16:creationId xmlns:a16="http://schemas.microsoft.com/office/drawing/2014/main" id="{E5E0BB98-A59D-4110-9988-71727C6FF4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0AF304-FE39-4A62-B43D-3624CF0A6270}"/>
              </a:ext>
            </a:extLst>
          </p:cNvPr>
          <p:cNvSpPr>
            <a:spLocks noGrp="1"/>
          </p:cNvSpPr>
          <p:nvPr>
            <p:ph type="sldNum" sz="quarter" idx="12"/>
          </p:nvPr>
        </p:nvSpPr>
        <p:spPr/>
        <p:txBody>
          <a:bodyPr/>
          <a:lstStyle/>
          <a:p>
            <a:fld id="{A93BB093-0E09-42EE-B2B0-B1BF8D3497DE}" type="slidenum">
              <a:rPr lang="en-US" smtClean="0"/>
              <a:t>‹#›</a:t>
            </a:fld>
            <a:endParaRPr lang="en-US"/>
          </a:p>
        </p:txBody>
      </p:sp>
    </p:spTree>
    <p:extLst>
      <p:ext uri="{BB962C8B-B14F-4D97-AF65-F5344CB8AC3E}">
        <p14:creationId xmlns:p14="http://schemas.microsoft.com/office/powerpoint/2010/main" val="663217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380C3-4B0A-47CE-9634-EC0042D555E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A89AD35-B595-4D6B-BDD1-C23A3423067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20BA361-63A3-424E-8BB2-DB6ED839C8F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1A3C602-8ACE-4917-873C-544EFF144FDC}"/>
              </a:ext>
            </a:extLst>
          </p:cNvPr>
          <p:cNvSpPr>
            <a:spLocks noGrp="1"/>
          </p:cNvSpPr>
          <p:nvPr>
            <p:ph type="dt" sz="half" idx="10"/>
          </p:nvPr>
        </p:nvSpPr>
        <p:spPr/>
        <p:txBody>
          <a:bodyPr/>
          <a:lstStyle/>
          <a:p>
            <a:fld id="{44009AB0-7062-4992-A9E7-5F1FAABB12E1}" type="datetimeFigureOut">
              <a:rPr lang="en-US" smtClean="0"/>
              <a:t>8/10/2020</a:t>
            </a:fld>
            <a:endParaRPr lang="en-US"/>
          </a:p>
        </p:txBody>
      </p:sp>
      <p:sp>
        <p:nvSpPr>
          <p:cNvPr id="6" name="Footer Placeholder 5">
            <a:extLst>
              <a:ext uri="{FF2B5EF4-FFF2-40B4-BE49-F238E27FC236}">
                <a16:creationId xmlns:a16="http://schemas.microsoft.com/office/drawing/2014/main" id="{DEC5A2D0-8EE1-4A02-A252-05CD920D6B8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81B1809-976C-42D1-9ECE-D615F29C0B6E}"/>
              </a:ext>
            </a:extLst>
          </p:cNvPr>
          <p:cNvSpPr>
            <a:spLocks noGrp="1"/>
          </p:cNvSpPr>
          <p:nvPr>
            <p:ph type="sldNum" sz="quarter" idx="12"/>
          </p:nvPr>
        </p:nvSpPr>
        <p:spPr/>
        <p:txBody>
          <a:bodyPr/>
          <a:lstStyle/>
          <a:p>
            <a:fld id="{A93BB093-0E09-42EE-B2B0-B1BF8D3497DE}" type="slidenum">
              <a:rPr lang="en-US" smtClean="0"/>
              <a:t>‹#›</a:t>
            </a:fld>
            <a:endParaRPr lang="en-US"/>
          </a:p>
        </p:txBody>
      </p:sp>
    </p:spTree>
    <p:extLst>
      <p:ext uri="{BB962C8B-B14F-4D97-AF65-F5344CB8AC3E}">
        <p14:creationId xmlns:p14="http://schemas.microsoft.com/office/powerpoint/2010/main" val="39444421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84561-9561-46F3-AED7-1B9C4EDE53C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DE19C35-18A1-4DDE-862E-F2A8FBA249B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884873D-7894-49B7-8BC6-8E17A3C184E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E515F07-DA09-42EB-9AC9-F61B2482861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E07E056-2828-46D7-AA16-1B8F616A6A8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793EA1C-95C8-4DEE-A7B2-295E8FC1A391}"/>
              </a:ext>
            </a:extLst>
          </p:cNvPr>
          <p:cNvSpPr>
            <a:spLocks noGrp="1"/>
          </p:cNvSpPr>
          <p:nvPr>
            <p:ph type="dt" sz="half" idx="10"/>
          </p:nvPr>
        </p:nvSpPr>
        <p:spPr/>
        <p:txBody>
          <a:bodyPr/>
          <a:lstStyle/>
          <a:p>
            <a:fld id="{44009AB0-7062-4992-A9E7-5F1FAABB12E1}" type="datetimeFigureOut">
              <a:rPr lang="en-US" smtClean="0"/>
              <a:t>8/10/2020</a:t>
            </a:fld>
            <a:endParaRPr lang="en-US"/>
          </a:p>
        </p:txBody>
      </p:sp>
      <p:sp>
        <p:nvSpPr>
          <p:cNvPr id="8" name="Footer Placeholder 7">
            <a:extLst>
              <a:ext uri="{FF2B5EF4-FFF2-40B4-BE49-F238E27FC236}">
                <a16:creationId xmlns:a16="http://schemas.microsoft.com/office/drawing/2014/main" id="{1B06FC6D-014C-46C9-A847-C48BA9E6521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2A0A144-E2FD-4B08-B0F4-8DEC320B0732}"/>
              </a:ext>
            </a:extLst>
          </p:cNvPr>
          <p:cNvSpPr>
            <a:spLocks noGrp="1"/>
          </p:cNvSpPr>
          <p:nvPr>
            <p:ph type="sldNum" sz="quarter" idx="12"/>
          </p:nvPr>
        </p:nvSpPr>
        <p:spPr/>
        <p:txBody>
          <a:bodyPr/>
          <a:lstStyle/>
          <a:p>
            <a:fld id="{A93BB093-0E09-42EE-B2B0-B1BF8D3497DE}" type="slidenum">
              <a:rPr lang="en-US" smtClean="0"/>
              <a:t>‹#›</a:t>
            </a:fld>
            <a:endParaRPr lang="en-US"/>
          </a:p>
        </p:txBody>
      </p:sp>
    </p:spTree>
    <p:extLst>
      <p:ext uri="{BB962C8B-B14F-4D97-AF65-F5344CB8AC3E}">
        <p14:creationId xmlns:p14="http://schemas.microsoft.com/office/powerpoint/2010/main" val="2661257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7DF3EE-E15C-40D0-B9DD-CB0B8ABF4F2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4B55B20-24CF-499B-929B-67DB69CEEA90}"/>
              </a:ext>
            </a:extLst>
          </p:cNvPr>
          <p:cNvSpPr>
            <a:spLocks noGrp="1"/>
          </p:cNvSpPr>
          <p:nvPr>
            <p:ph type="dt" sz="half" idx="10"/>
          </p:nvPr>
        </p:nvSpPr>
        <p:spPr/>
        <p:txBody>
          <a:bodyPr/>
          <a:lstStyle/>
          <a:p>
            <a:fld id="{44009AB0-7062-4992-A9E7-5F1FAABB12E1}" type="datetimeFigureOut">
              <a:rPr lang="en-US" smtClean="0"/>
              <a:t>8/10/2020</a:t>
            </a:fld>
            <a:endParaRPr lang="en-US"/>
          </a:p>
        </p:txBody>
      </p:sp>
      <p:sp>
        <p:nvSpPr>
          <p:cNvPr id="4" name="Footer Placeholder 3">
            <a:extLst>
              <a:ext uri="{FF2B5EF4-FFF2-40B4-BE49-F238E27FC236}">
                <a16:creationId xmlns:a16="http://schemas.microsoft.com/office/drawing/2014/main" id="{B7FEEF65-5009-4B12-8D26-4804CE3522A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5D2F8C9-B9B2-43C9-AF21-A50E248940A5}"/>
              </a:ext>
            </a:extLst>
          </p:cNvPr>
          <p:cNvSpPr>
            <a:spLocks noGrp="1"/>
          </p:cNvSpPr>
          <p:nvPr>
            <p:ph type="sldNum" sz="quarter" idx="12"/>
          </p:nvPr>
        </p:nvSpPr>
        <p:spPr/>
        <p:txBody>
          <a:bodyPr/>
          <a:lstStyle/>
          <a:p>
            <a:fld id="{A93BB093-0E09-42EE-B2B0-B1BF8D3497DE}" type="slidenum">
              <a:rPr lang="en-US" smtClean="0"/>
              <a:t>‹#›</a:t>
            </a:fld>
            <a:endParaRPr lang="en-US"/>
          </a:p>
        </p:txBody>
      </p:sp>
    </p:spTree>
    <p:extLst>
      <p:ext uri="{BB962C8B-B14F-4D97-AF65-F5344CB8AC3E}">
        <p14:creationId xmlns:p14="http://schemas.microsoft.com/office/powerpoint/2010/main" val="1210020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9D6A5D6-0A6A-4C18-932C-D960CE06EFF8}"/>
              </a:ext>
            </a:extLst>
          </p:cNvPr>
          <p:cNvSpPr>
            <a:spLocks noGrp="1"/>
          </p:cNvSpPr>
          <p:nvPr>
            <p:ph type="dt" sz="half" idx="10"/>
          </p:nvPr>
        </p:nvSpPr>
        <p:spPr/>
        <p:txBody>
          <a:bodyPr/>
          <a:lstStyle/>
          <a:p>
            <a:fld id="{44009AB0-7062-4992-A9E7-5F1FAABB12E1}" type="datetimeFigureOut">
              <a:rPr lang="en-US" smtClean="0"/>
              <a:t>8/10/2020</a:t>
            </a:fld>
            <a:endParaRPr lang="en-US"/>
          </a:p>
        </p:txBody>
      </p:sp>
      <p:sp>
        <p:nvSpPr>
          <p:cNvPr id="3" name="Footer Placeholder 2">
            <a:extLst>
              <a:ext uri="{FF2B5EF4-FFF2-40B4-BE49-F238E27FC236}">
                <a16:creationId xmlns:a16="http://schemas.microsoft.com/office/drawing/2014/main" id="{AC5587B0-A5D0-4BEB-BBCA-037A522B8BF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43B045F-8395-4557-837C-8109579E4147}"/>
              </a:ext>
            </a:extLst>
          </p:cNvPr>
          <p:cNvSpPr>
            <a:spLocks noGrp="1"/>
          </p:cNvSpPr>
          <p:nvPr>
            <p:ph type="sldNum" sz="quarter" idx="12"/>
          </p:nvPr>
        </p:nvSpPr>
        <p:spPr/>
        <p:txBody>
          <a:bodyPr/>
          <a:lstStyle/>
          <a:p>
            <a:fld id="{A93BB093-0E09-42EE-B2B0-B1BF8D3497DE}" type="slidenum">
              <a:rPr lang="en-US" smtClean="0"/>
              <a:t>‹#›</a:t>
            </a:fld>
            <a:endParaRPr lang="en-US"/>
          </a:p>
        </p:txBody>
      </p:sp>
    </p:spTree>
    <p:extLst>
      <p:ext uri="{BB962C8B-B14F-4D97-AF65-F5344CB8AC3E}">
        <p14:creationId xmlns:p14="http://schemas.microsoft.com/office/powerpoint/2010/main" val="10876817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F685B-A10F-430C-B15C-8A4100CABB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0BF9941-0695-455E-9100-A0E3CE7FB20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50337DA-6755-46C0-A24E-E66602DA62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1C2666E-397A-4C2B-83E8-5E1CC129A52D}"/>
              </a:ext>
            </a:extLst>
          </p:cNvPr>
          <p:cNvSpPr>
            <a:spLocks noGrp="1"/>
          </p:cNvSpPr>
          <p:nvPr>
            <p:ph type="dt" sz="half" idx="10"/>
          </p:nvPr>
        </p:nvSpPr>
        <p:spPr/>
        <p:txBody>
          <a:bodyPr/>
          <a:lstStyle/>
          <a:p>
            <a:fld id="{44009AB0-7062-4992-A9E7-5F1FAABB12E1}" type="datetimeFigureOut">
              <a:rPr lang="en-US" smtClean="0"/>
              <a:t>8/10/2020</a:t>
            </a:fld>
            <a:endParaRPr lang="en-US"/>
          </a:p>
        </p:txBody>
      </p:sp>
      <p:sp>
        <p:nvSpPr>
          <p:cNvPr id="6" name="Footer Placeholder 5">
            <a:extLst>
              <a:ext uri="{FF2B5EF4-FFF2-40B4-BE49-F238E27FC236}">
                <a16:creationId xmlns:a16="http://schemas.microsoft.com/office/drawing/2014/main" id="{DA906C3D-D91E-4F47-B9FD-0A958D7621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FDEAF05-84BB-4EE8-A6E9-2A831374CC19}"/>
              </a:ext>
            </a:extLst>
          </p:cNvPr>
          <p:cNvSpPr>
            <a:spLocks noGrp="1"/>
          </p:cNvSpPr>
          <p:nvPr>
            <p:ph type="sldNum" sz="quarter" idx="12"/>
          </p:nvPr>
        </p:nvSpPr>
        <p:spPr/>
        <p:txBody>
          <a:bodyPr/>
          <a:lstStyle/>
          <a:p>
            <a:fld id="{A93BB093-0E09-42EE-B2B0-B1BF8D3497DE}" type="slidenum">
              <a:rPr lang="en-US" smtClean="0"/>
              <a:t>‹#›</a:t>
            </a:fld>
            <a:endParaRPr lang="en-US"/>
          </a:p>
        </p:txBody>
      </p:sp>
    </p:spTree>
    <p:extLst>
      <p:ext uri="{BB962C8B-B14F-4D97-AF65-F5344CB8AC3E}">
        <p14:creationId xmlns:p14="http://schemas.microsoft.com/office/powerpoint/2010/main" val="4261423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59FCD-12D6-42D8-8454-453AF5A6A18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FB9C5F5-8A29-40A5-B8B9-90DF36E1F68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5F6F9C9-9741-499B-AEA4-34AA29057C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D99250-2CBD-48A8-83E7-C668194B840B}"/>
              </a:ext>
            </a:extLst>
          </p:cNvPr>
          <p:cNvSpPr>
            <a:spLocks noGrp="1"/>
          </p:cNvSpPr>
          <p:nvPr>
            <p:ph type="dt" sz="half" idx="10"/>
          </p:nvPr>
        </p:nvSpPr>
        <p:spPr/>
        <p:txBody>
          <a:bodyPr/>
          <a:lstStyle/>
          <a:p>
            <a:fld id="{44009AB0-7062-4992-A9E7-5F1FAABB12E1}" type="datetimeFigureOut">
              <a:rPr lang="en-US" smtClean="0"/>
              <a:t>8/10/2020</a:t>
            </a:fld>
            <a:endParaRPr lang="en-US"/>
          </a:p>
        </p:txBody>
      </p:sp>
      <p:sp>
        <p:nvSpPr>
          <p:cNvPr id="6" name="Footer Placeholder 5">
            <a:extLst>
              <a:ext uri="{FF2B5EF4-FFF2-40B4-BE49-F238E27FC236}">
                <a16:creationId xmlns:a16="http://schemas.microsoft.com/office/drawing/2014/main" id="{2DEA0F2E-9B7D-4AA5-B006-E1C891BAC27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2A9627E-A7BE-4EC3-A897-2EA893CEA863}"/>
              </a:ext>
            </a:extLst>
          </p:cNvPr>
          <p:cNvSpPr>
            <a:spLocks noGrp="1"/>
          </p:cNvSpPr>
          <p:nvPr>
            <p:ph type="sldNum" sz="quarter" idx="12"/>
          </p:nvPr>
        </p:nvSpPr>
        <p:spPr/>
        <p:txBody>
          <a:bodyPr/>
          <a:lstStyle/>
          <a:p>
            <a:fld id="{A93BB093-0E09-42EE-B2B0-B1BF8D3497DE}" type="slidenum">
              <a:rPr lang="en-US" smtClean="0"/>
              <a:t>‹#›</a:t>
            </a:fld>
            <a:endParaRPr lang="en-US"/>
          </a:p>
        </p:txBody>
      </p:sp>
    </p:spTree>
    <p:extLst>
      <p:ext uri="{BB962C8B-B14F-4D97-AF65-F5344CB8AC3E}">
        <p14:creationId xmlns:p14="http://schemas.microsoft.com/office/powerpoint/2010/main" val="11232863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D929BB2-00FD-4AA4-B5CE-0DDB99F29CF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E4A3185-3DF5-41B1-9ABF-A10CECDB356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AEFFDC-0242-452E-A1D1-C0F7E3046B3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009AB0-7062-4992-A9E7-5F1FAABB12E1}" type="datetimeFigureOut">
              <a:rPr lang="en-US" smtClean="0"/>
              <a:t>8/10/2020</a:t>
            </a:fld>
            <a:endParaRPr lang="en-US"/>
          </a:p>
        </p:txBody>
      </p:sp>
      <p:sp>
        <p:nvSpPr>
          <p:cNvPr id="5" name="Footer Placeholder 4">
            <a:extLst>
              <a:ext uri="{FF2B5EF4-FFF2-40B4-BE49-F238E27FC236}">
                <a16:creationId xmlns:a16="http://schemas.microsoft.com/office/drawing/2014/main" id="{16AD4B84-C13F-4E12-9E37-92A473609F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95208B4-F682-4C01-B38D-EA949287A43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3BB093-0E09-42EE-B2B0-B1BF8D3497DE}" type="slidenum">
              <a:rPr lang="en-US" smtClean="0"/>
              <a:t>‹#›</a:t>
            </a:fld>
            <a:endParaRPr lang="en-US"/>
          </a:p>
        </p:txBody>
      </p:sp>
    </p:spTree>
    <p:extLst>
      <p:ext uri="{BB962C8B-B14F-4D97-AF65-F5344CB8AC3E}">
        <p14:creationId xmlns:p14="http://schemas.microsoft.com/office/powerpoint/2010/main" val="16940787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DD8DDF2-8950-4621-B360-32F6C9EF8A07}"/>
              </a:ext>
            </a:extLst>
          </p:cNvPr>
          <p:cNvSpPr>
            <a:spLocks noGrp="1"/>
          </p:cNvSpPr>
          <p:nvPr>
            <p:ph type="subTitle" idx="1"/>
          </p:nvPr>
        </p:nvSpPr>
        <p:spPr>
          <a:xfrm>
            <a:off x="1524000" y="4663631"/>
            <a:ext cx="9144000" cy="1194244"/>
          </a:xfrm>
        </p:spPr>
        <p:txBody>
          <a:bodyPr>
            <a:normAutofit/>
          </a:bodyPr>
          <a:lstStyle/>
          <a:p>
            <a:r>
              <a:rPr lang="en-US" dirty="0"/>
              <a:t>A Guide to Analog Skating Force</a:t>
            </a:r>
          </a:p>
          <a:p>
            <a:endParaRPr lang="en-US" dirty="0"/>
          </a:p>
          <a:p>
            <a:r>
              <a:rPr lang="en-US" sz="1300" dirty="0"/>
              <a:t>July 19, 2020</a:t>
            </a:r>
          </a:p>
          <a:p>
            <a:endParaRPr lang="en-US" dirty="0"/>
          </a:p>
        </p:txBody>
      </p:sp>
      <p:pic>
        <p:nvPicPr>
          <p:cNvPr id="5" name="Picture 4" descr="A close up of a logo&#10;&#10;Description automatically generated">
            <a:extLst>
              <a:ext uri="{FF2B5EF4-FFF2-40B4-BE49-F238E27FC236}">
                <a16:creationId xmlns:a16="http://schemas.microsoft.com/office/drawing/2014/main" id="{4AA4CCD2-8472-4B0B-8CFA-B24D9A7C15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36051" y="243648"/>
            <a:ext cx="4919898" cy="4419983"/>
          </a:xfrm>
          <a:prstGeom prst="rect">
            <a:avLst/>
          </a:prstGeom>
        </p:spPr>
      </p:pic>
    </p:spTree>
    <p:extLst>
      <p:ext uri="{BB962C8B-B14F-4D97-AF65-F5344CB8AC3E}">
        <p14:creationId xmlns:p14="http://schemas.microsoft.com/office/powerpoint/2010/main" val="2336031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33DDF16A-FACF-4694-BFA8-51A06AE6B67D}"/>
              </a:ext>
            </a:extLst>
          </p:cNvPr>
          <p:cNvPicPr>
            <a:picLocks noChangeAspect="1"/>
          </p:cNvPicPr>
          <p:nvPr/>
        </p:nvPicPr>
        <p:blipFill rotWithShape="1">
          <a:blip r:embed="rId2"/>
          <a:srcRect l="5021"/>
          <a:stretch/>
        </p:blipFill>
        <p:spPr>
          <a:xfrm>
            <a:off x="933450" y="85725"/>
            <a:ext cx="10901362" cy="6610350"/>
          </a:xfrm>
          <a:prstGeom prst="rect">
            <a:avLst/>
          </a:prstGeom>
        </p:spPr>
      </p:pic>
      <p:sp>
        <p:nvSpPr>
          <p:cNvPr id="12" name="TextBox 11">
            <a:extLst>
              <a:ext uri="{FF2B5EF4-FFF2-40B4-BE49-F238E27FC236}">
                <a16:creationId xmlns:a16="http://schemas.microsoft.com/office/drawing/2014/main" id="{55B0B5EF-056E-4283-AA24-88B1961D5517}"/>
              </a:ext>
            </a:extLst>
          </p:cNvPr>
          <p:cNvSpPr txBox="1"/>
          <p:nvPr/>
        </p:nvSpPr>
        <p:spPr>
          <a:xfrm>
            <a:off x="7134225" y="5533846"/>
            <a:ext cx="4791076" cy="1200329"/>
          </a:xfrm>
          <a:prstGeom prst="rect">
            <a:avLst/>
          </a:prstGeom>
          <a:noFill/>
        </p:spPr>
        <p:txBody>
          <a:bodyPr wrap="square" rtlCol="0">
            <a:spAutoFit/>
          </a:bodyPr>
          <a:lstStyle/>
          <a:p>
            <a:r>
              <a:rPr lang="en-US" dirty="0"/>
              <a:t>The treadmill moves and creates friction at the stylus causing the tonearm to swing to the lowest point in its arc of travel – where the “X” is. At that point, the arm will no longer move.</a:t>
            </a:r>
          </a:p>
        </p:txBody>
      </p:sp>
      <p:sp>
        <p:nvSpPr>
          <p:cNvPr id="14" name="TextBox 13">
            <a:extLst>
              <a:ext uri="{FF2B5EF4-FFF2-40B4-BE49-F238E27FC236}">
                <a16:creationId xmlns:a16="http://schemas.microsoft.com/office/drawing/2014/main" id="{7F9E62BA-BA48-481E-9144-CC0825AA4FF0}"/>
              </a:ext>
            </a:extLst>
          </p:cNvPr>
          <p:cNvSpPr txBox="1"/>
          <p:nvPr/>
        </p:nvSpPr>
        <p:spPr>
          <a:xfrm>
            <a:off x="247650" y="333970"/>
            <a:ext cx="4810125" cy="1477328"/>
          </a:xfrm>
          <a:prstGeom prst="rect">
            <a:avLst/>
          </a:prstGeom>
          <a:noFill/>
        </p:spPr>
        <p:txBody>
          <a:bodyPr wrap="square" rtlCol="0">
            <a:spAutoFit/>
          </a:bodyPr>
          <a:lstStyle/>
          <a:p>
            <a:r>
              <a:rPr lang="en-US" dirty="0"/>
              <a:t>A pendulum will come to rest at the lowest point in its swing path and the tonearm acts similarly. The red arrows represent the direction of friction. The yellow arrow represents the skating motion of the arm.</a:t>
            </a:r>
          </a:p>
        </p:txBody>
      </p:sp>
      <p:sp>
        <p:nvSpPr>
          <p:cNvPr id="3" name="TextBox 2">
            <a:extLst>
              <a:ext uri="{FF2B5EF4-FFF2-40B4-BE49-F238E27FC236}">
                <a16:creationId xmlns:a16="http://schemas.microsoft.com/office/drawing/2014/main" id="{D359D149-EC26-43BA-88F9-0793D93E7075}"/>
              </a:ext>
            </a:extLst>
          </p:cNvPr>
          <p:cNvSpPr txBox="1"/>
          <p:nvPr/>
        </p:nvSpPr>
        <p:spPr>
          <a:xfrm>
            <a:off x="1543050" y="5826233"/>
            <a:ext cx="2605270" cy="307777"/>
          </a:xfrm>
          <a:prstGeom prst="rect">
            <a:avLst/>
          </a:prstGeom>
          <a:noFill/>
        </p:spPr>
        <p:txBody>
          <a:bodyPr wrap="square" rtlCol="0">
            <a:spAutoFit/>
          </a:bodyPr>
          <a:lstStyle/>
          <a:p>
            <a:pPr algn="ctr"/>
            <a:r>
              <a:rPr lang="en-US" sz="1400" dirty="0"/>
              <a:t>© WallyTools |WAM Engineering</a:t>
            </a:r>
          </a:p>
        </p:txBody>
      </p:sp>
    </p:spTree>
    <p:extLst>
      <p:ext uri="{BB962C8B-B14F-4D97-AF65-F5344CB8AC3E}">
        <p14:creationId xmlns:p14="http://schemas.microsoft.com/office/powerpoint/2010/main" val="2144526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460A9E9-DD7B-4C99-AF6A-C7E82BD2FC27}"/>
              </a:ext>
            </a:extLst>
          </p:cNvPr>
          <p:cNvPicPr>
            <a:picLocks noChangeAspect="1"/>
          </p:cNvPicPr>
          <p:nvPr/>
        </p:nvPicPr>
        <p:blipFill>
          <a:blip r:embed="rId2"/>
          <a:stretch>
            <a:fillRect/>
          </a:stretch>
        </p:blipFill>
        <p:spPr>
          <a:xfrm>
            <a:off x="4733925" y="604837"/>
            <a:ext cx="7458075" cy="5648325"/>
          </a:xfrm>
          <a:prstGeom prst="rect">
            <a:avLst/>
          </a:prstGeom>
        </p:spPr>
      </p:pic>
      <p:sp>
        <p:nvSpPr>
          <p:cNvPr id="3" name="TextBox 2">
            <a:extLst>
              <a:ext uri="{FF2B5EF4-FFF2-40B4-BE49-F238E27FC236}">
                <a16:creationId xmlns:a16="http://schemas.microsoft.com/office/drawing/2014/main" id="{19D1C9EA-0866-443F-B078-F14505C0415D}"/>
              </a:ext>
            </a:extLst>
          </p:cNvPr>
          <p:cNvSpPr txBox="1"/>
          <p:nvPr/>
        </p:nvSpPr>
        <p:spPr>
          <a:xfrm>
            <a:off x="354329" y="604837"/>
            <a:ext cx="4379595" cy="3416320"/>
          </a:xfrm>
          <a:prstGeom prst="rect">
            <a:avLst/>
          </a:prstGeom>
          <a:noFill/>
        </p:spPr>
        <p:txBody>
          <a:bodyPr wrap="square" rtlCol="0">
            <a:spAutoFit/>
          </a:bodyPr>
          <a:lstStyle/>
          <a:p>
            <a:r>
              <a:rPr lang="en-US" sz="2400" dirty="0"/>
              <a:t>With NO overhang implemented in the setup of the turntable/ tonearm/cartridge relationship, the line formed by the Stylus to Pivot is at a perfect tangent to the groove radius. </a:t>
            </a:r>
          </a:p>
          <a:p>
            <a:endParaRPr lang="en-US" sz="2400" dirty="0"/>
          </a:p>
          <a:p>
            <a:r>
              <a:rPr lang="en-US" sz="2400" dirty="0"/>
              <a:t>At this point there is NO SKATING FORCE exerted on the stylus</a:t>
            </a:r>
          </a:p>
        </p:txBody>
      </p:sp>
      <p:sp>
        <p:nvSpPr>
          <p:cNvPr id="4" name="TextBox 3">
            <a:extLst>
              <a:ext uri="{FF2B5EF4-FFF2-40B4-BE49-F238E27FC236}">
                <a16:creationId xmlns:a16="http://schemas.microsoft.com/office/drawing/2014/main" id="{ED066C37-7835-4EA2-8381-5A966C9CA065}"/>
              </a:ext>
            </a:extLst>
          </p:cNvPr>
          <p:cNvSpPr txBox="1"/>
          <p:nvPr/>
        </p:nvSpPr>
        <p:spPr>
          <a:xfrm>
            <a:off x="9163050" y="4857750"/>
            <a:ext cx="2733675" cy="1138773"/>
          </a:xfrm>
          <a:prstGeom prst="rect">
            <a:avLst/>
          </a:prstGeom>
          <a:noFill/>
        </p:spPr>
        <p:txBody>
          <a:bodyPr wrap="square" rtlCol="0">
            <a:spAutoFit/>
          </a:bodyPr>
          <a:lstStyle/>
          <a:p>
            <a:r>
              <a:rPr lang="en-US" sz="1700" i="1" dirty="0"/>
              <a:t>Note that the offset angle of the tonearm/cantilever is irrelevant to the development of skating force</a:t>
            </a:r>
          </a:p>
        </p:txBody>
      </p:sp>
      <p:sp>
        <p:nvSpPr>
          <p:cNvPr id="8" name="TextBox 7">
            <a:extLst>
              <a:ext uri="{FF2B5EF4-FFF2-40B4-BE49-F238E27FC236}">
                <a16:creationId xmlns:a16="http://schemas.microsoft.com/office/drawing/2014/main" id="{909ED01F-CDDA-4039-9676-303BBEE45E1A}"/>
              </a:ext>
            </a:extLst>
          </p:cNvPr>
          <p:cNvSpPr txBox="1"/>
          <p:nvPr/>
        </p:nvSpPr>
        <p:spPr>
          <a:xfrm>
            <a:off x="7924617" y="1480602"/>
            <a:ext cx="2605270" cy="307777"/>
          </a:xfrm>
          <a:prstGeom prst="rect">
            <a:avLst/>
          </a:prstGeom>
          <a:noFill/>
        </p:spPr>
        <p:txBody>
          <a:bodyPr wrap="square" rtlCol="0">
            <a:spAutoFit/>
          </a:bodyPr>
          <a:lstStyle/>
          <a:p>
            <a:pPr algn="ctr"/>
            <a:r>
              <a:rPr lang="en-US" sz="1400" dirty="0"/>
              <a:t>© WallyTools |WAM Engineering</a:t>
            </a:r>
          </a:p>
        </p:txBody>
      </p:sp>
    </p:spTree>
    <p:extLst>
      <p:ext uri="{BB962C8B-B14F-4D97-AF65-F5344CB8AC3E}">
        <p14:creationId xmlns:p14="http://schemas.microsoft.com/office/powerpoint/2010/main" val="3097433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5CC8270-C750-4BF6-B77A-B248F21267D9}"/>
              </a:ext>
            </a:extLst>
          </p:cNvPr>
          <p:cNvPicPr>
            <a:picLocks noChangeAspect="1"/>
          </p:cNvPicPr>
          <p:nvPr/>
        </p:nvPicPr>
        <p:blipFill>
          <a:blip r:embed="rId2"/>
          <a:stretch>
            <a:fillRect/>
          </a:stretch>
        </p:blipFill>
        <p:spPr>
          <a:xfrm>
            <a:off x="5311981" y="879455"/>
            <a:ext cx="6538839" cy="5638800"/>
          </a:xfrm>
          <a:prstGeom prst="rect">
            <a:avLst/>
          </a:prstGeom>
        </p:spPr>
      </p:pic>
      <p:sp>
        <p:nvSpPr>
          <p:cNvPr id="5" name="Rectangle 4">
            <a:extLst>
              <a:ext uri="{FF2B5EF4-FFF2-40B4-BE49-F238E27FC236}">
                <a16:creationId xmlns:a16="http://schemas.microsoft.com/office/drawing/2014/main" id="{CCCFB610-873D-46BD-8A87-09B12C7C9D93}"/>
              </a:ext>
            </a:extLst>
          </p:cNvPr>
          <p:cNvSpPr/>
          <p:nvPr/>
        </p:nvSpPr>
        <p:spPr>
          <a:xfrm>
            <a:off x="5554202" y="5013304"/>
            <a:ext cx="2743791" cy="1438275"/>
          </a:xfrm>
          <a:prstGeom prst="rect">
            <a:avLst/>
          </a:prstGeom>
          <a:noFill/>
          <a:ln w="1905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EF608947-0C5D-4149-9ED5-6687D1FA81D1}"/>
              </a:ext>
            </a:extLst>
          </p:cNvPr>
          <p:cNvSpPr txBox="1"/>
          <p:nvPr/>
        </p:nvSpPr>
        <p:spPr>
          <a:xfrm>
            <a:off x="295275" y="333375"/>
            <a:ext cx="4895850" cy="3139321"/>
          </a:xfrm>
          <a:prstGeom prst="rect">
            <a:avLst/>
          </a:prstGeom>
          <a:noFill/>
        </p:spPr>
        <p:txBody>
          <a:bodyPr wrap="square" rtlCol="0">
            <a:spAutoFit/>
          </a:bodyPr>
          <a:lstStyle/>
          <a:p>
            <a:r>
              <a:rPr lang="en-US" dirty="0"/>
              <a:t>As an </a:t>
            </a:r>
            <a:r>
              <a:rPr lang="en-US" b="1" u="sng" dirty="0"/>
              <a:t>overhang</a:t>
            </a:r>
            <a:r>
              <a:rPr lang="en-US" dirty="0"/>
              <a:t> is introduced (represented by the blue line) it causes the groove tangent at the point of the stylus location (represented by the green line) to be at an angle to the line formed by the Stylus to Pivot (black line). This angle (22.65 degrees in this example) causes another skating force. </a:t>
            </a:r>
          </a:p>
          <a:p>
            <a:endParaRPr lang="en-US" dirty="0"/>
          </a:p>
          <a:p>
            <a:r>
              <a:rPr lang="en-US" dirty="0"/>
              <a:t>Just imagine that the green line is pushing on the stylus because it is at an angle to the moving mass (black line).</a:t>
            </a:r>
          </a:p>
        </p:txBody>
      </p:sp>
      <p:pic>
        <p:nvPicPr>
          <p:cNvPr id="10" name="Picture 9">
            <a:extLst>
              <a:ext uri="{FF2B5EF4-FFF2-40B4-BE49-F238E27FC236}">
                <a16:creationId xmlns:a16="http://schemas.microsoft.com/office/drawing/2014/main" id="{A20EDE2F-3888-47D1-A9FF-BB57D0015F2E}"/>
              </a:ext>
            </a:extLst>
          </p:cNvPr>
          <p:cNvPicPr>
            <a:picLocks noChangeAspect="1"/>
          </p:cNvPicPr>
          <p:nvPr/>
        </p:nvPicPr>
        <p:blipFill>
          <a:blip r:embed="rId3"/>
          <a:stretch>
            <a:fillRect/>
          </a:stretch>
        </p:blipFill>
        <p:spPr>
          <a:xfrm>
            <a:off x="730455" y="4303693"/>
            <a:ext cx="4001752" cy="2214562"/>
          </a:xfrm>
          <a:prstGeom prst="rect">
            <a:avLst/>
          </a:prstGeom>
        </p:spPr>
      </p:pic>
      <p:sp>
        <p:nvSpPr>
          <p:cNvPr id="3" name="TextBox 2">
            <a:extLst>
              <a:ext uri="{FF2B5EF4-FFF2-40B4-BE49-F238E27FC236}">
                <a16:creationId xmlns:a16="http://schemas.microsoft.com/office/drawing/2014/main" id="{623495BC-A1FB-4C81-A7D9-3DA205F88587}"/>
              </a:ext>
            </a:extLst>
          </p:cNvPr>
          <p:cNvSpPr txBox="1"/>
          <p:nvPr/>
        </p:nvSpPr>
        <p:spPr>
          <a:xfrm>
            <a:off x="6096000" y="2133777"/>
            <a:ext cx="2605270" cy="307777"/>
          </a:xfrm>
          <a:prstGeom prst="rect">
            <a:avLst/>
          </a:prstGeom>
          <a:noFill/>
        </p:spPr>
        <p:txBody>
          <a:bodyPr wrap="square" rtlCol="0">
            <a:spAutoFit/>
          </a:bodyPr>
          <a:lstStyle/>
          <a:p>
            <a:pPr algn="ctr"/>
            <a:r>
              <a:rPr lang="en-US" sz="1400" dirty="0"/>
              <a:t>© WallyTools |WAM Engineering</a:t>
            </a:r>
          </a:p>
        </p:txBody>
      </p:sp>
    </p:spTree>
    <p:extLst>
      <p:ext uri="{BB962C8B-B14F-4D97-AF65-F5344CB8AC3E}">
        <p14:creationId xmlns:p14="http://schemas.microsoft.com/office/powerpoint/2010/main" val="39721796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12">
            <a:extLst>
              <a:ext uri="{FF2B5EF4-FFF2-40B4-BE49-F238E27FC236}">
                <a16:creationId xmlns:a16="http://schemas.microsoft.com/office/drawing/2014/main" id="{385E1BDC-A9B0-4A87-82E3-F3187F69A8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6" name="Rectangle 14">
            <a:extLst>
              <a:ext uri="{FF2B5EF4-FFF2-40B4-BE49-F238E27FC236}">
                <a16:creationId xmlns:a16="http://schemas.microsoft.com/office/drawing/2014/main" id="{0990C621-3B8B-4820-8328-D47EF7CE82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4416" y="365125"/>
            <a:ext cx="11167447" cy="2089317"/>
          </a:xfrm>
          <a:prstGeom prst="rect">
            <a:avLst/>
          </a:prstGeom>
          <a:ln w="12700">
            <a:solidFill>
              <a:srgbClr val="DEDEDE"/>
            </a:solidFill>
          </a:ln>
          <a:effectLst>
            <a:outerShdw blurRad="50800" dist="38100" dir="2700000" algn="tl" rotWithShape="0">
              <a:schemeClr val="bg2">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3C72325-7AF5-488B-939B-7FD399F27E93}"/>
              </a:ext>
            </a:extLst>
          </p:cNvPr>
          <p:cNvSpPr>
            <a:spLocks noGrp="1"/>
          </p:cNvSpPr>
          <p:nvPr>
            <p:ph type="title"/>
          </p:nvPr>
        </p:nvSpPr>
        <p:spPr>
          <a:xfrm>
            <a:off x="1051560" y="586822"/>
            <a:ext cx="3657600" cy="1645920"/>
          </a:xfrm>
        </p:spPr>
        <p:txBody>
          <a:bodyPr vert="horz" lIns="91440" tIns="45720" rIns="91440" bIns="45720" rtlCol="0" anchor="ctr">
            <a:normAutofit/>
          </a:bodyPr>
          <a:lstStyle/>
          <a:p>
            <a:r>
              <a:rPr lang="en-US" sz="3200"/>
              <a:t>Effective Length and Groove Aspect Angle</a:t>
            </a:r>
          </a:p>
        </p:txBody>
      </p:sp>
      <p:sp>
        <p:nvSpPr>
          <p:cNvPr id="17" name="Rectangle 16">
            <a:extLst>
              <a:ext uri="{FF2B5EF4-FFF2-40B4-BE49-F238E27FC236}">
                <a16:creationId xmlns:a16="http://schemas.microsoft.com/office/drawing/2014/main" id="{C1A2385B-1D2A-4E17-84FA-6CB7F0AAE4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08" y="1057739"/>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Calibri" panose="020F0502020204030204"/>
            </a:endParaRPr>
          </a:p>
        </p:txBody>
      </p:sp>
      <p:sp>
        <p:nvSpPr>
          <p:cNvPr id="19" name="Rectangle 18">
            <a:extLst>
              <a:ext uri="{FF2B5EF4-FFF2-40B4-BE49-F238E27FC236}">
                <a16:creationId xmlns:a16="http://schemas.microsoft.com/office/drawing/2014/main" id="{5E791F2F-79DB-4CC0-9FA1-001E3E91E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243541" y="1400638"/>
            <a:ext cx="14630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51D1A6CB-BA9E-41D0-9A0D-2ECC359F5E2B}"/>
              </a:ext>
            </a:extLst>
          </p:cNvPr>
          <p:cNvSpPr txBox="1"/>
          <p:nvPr/>
        </p:nvSpPr>
        <p:spPr>
          <a:xfrm>
            <a:off x="5250106" y="365125"/>
            <a:ext cx="6106742" cy="2089317"/>
          </a:xfrm>
          <a:prstGeom prst="rect">
            <a:avLst/>
          </a:prstGeom>
        </p:spPr>
        <p:txBody>
          <a:bodyPr vert="horz" lIns="91440" tIns="45720" rIns="91440" bIns="45720" rtlCol="0" anchor="ctr">
            <a:normAutofit fontScale="92500" lnSpcReduction="10000"/>
          </a:bodyPr>
          <a:lstStyle/>
          <a:p>
            <a:pPr>
              <a:lnSpc>
                <a:spcPct val="90000"/>
              </a:lnSpc>
              <a:spcAft>
                <a:spcPts val="600"/>
              </a:spcAft>
            </a:pPr>
            <a:r>
              <a:rPr lang="en-US" dirty="0"/>
              <a:t>Where the effective length meets the groove, it does so at an angle to the groove. This angle has the effect of driving the stylus inward. This effect is NOT the result of the outer groove wall pushing on the stylus. It is a product of the direction of travel of that portion of the record that lies directly underneath the stylus – which, of course, is a product of that radius.</a:t>
            </a:r>
          </a:p>
          <a:p>
            <a:pPr>
              <a:lnSpc>
                <a:spcPct val="90000"/>
              </a:lnSpc>
              <a:spcAft>
                <a:spcPts val="600"/>
              </a:spcAft>
            </a:pPr>
            <a:r>
              <a:rPr lang="en-US" dirty="0"/>
              <a:t>Notice that the angles – </a:t>
            </a:r>
            <a:r>
              <a:rPr lang="en-US" b="1" u="sng" dirty="0"/>
              <a:t>and resultant skating forces </a:t>
            </a:r>
            <a:r>
              <a:rPr lang="en-US" dirty="0"/>
              <a:t>– are highest at the outer edge of the record, dropping near the middle of the record and then increasing again at the inner grooves.</a:t>
            </a:r>
          </a:p>
        </p:txBody>
      </p:sp>
      <p:pic>
        <p:nvPicPr>
          <p:cNvPr id="8" name="Picture 7">
            <a:extLst>
              <a:ext uri="{FF2B5EF4-FFF2-40B4-BE49-F238E27FC236}">
                <a16:creationId xmlns:a16="http://schemas.microsoft.com/office/drawing/2014/main" id="{6534F0CB-E267-47A8-8850-1ADCFA9C48F2}"/>
              </a:ext>
            </a:extLst>
          </p:cNvPr>
          <p:cNvPicPr>
            <a:picLocks noChangeAspect="1"/>
          </p:cNvPicPr>
          <p:nvPr/>
        </p:nvPicPr>
        <p:blipFill>
          <a:blip r:embed="rId2"/>
          <a:stretch>
            <a:fillRect/>
          </a:stretch>
        </p:blipFill>
        <p:spPr>
          <a:xfrm>
            <a:off x="557782" y="2682996"/>
            <a:ext cx="6738368" cy="3588181"/>
          </a:xfrm>
          <a:prstGeom prst="rect">
            <a:avLst/>
          </a:prstGeom>
        </p:spPr>
      </p:pic>
      <p:graphicFrame>
        <p:nvGraphicFramePr>
          <p:cNvPr id="4" name="Table 4">
            <a:extLst>
              <a:ext uri="{FF2B5EF4-FFF2-40B4-BE49-F238E27FC236}">
                <a16:creationId xmlns:a16="http://schemas.microsoft.com/office/drawing/2014/main" id="{01022AE0-E703-49A5-8572-697E9DEF8837}"/>
              </a:ext>
            </a:extLst>
          </p:cNvPr>
          <p:cNvGraphicFramePr>
            <a:graphicFrameLocks noGrp="1"/>
          </p:cNvGraphicFramePr>
          <p:nvPr>
            <p:extLst>
              <p:ext uri="{D42A27DB-BD31-4B8C-83A1-F6EECF244321}">
                <p14:modId xmlns:p14="http://schemas.microsoft.com/office/powerpoint/2010/main" val="1055812523"/>
              </p:ext>
            </p:extLst>
          </p:nvPr>
        </p:nvGraphicFramePr>
        <p:xfrm>
          <a:off x="7296150" y="2945481"/>
          <a:ext cx="4425714" cy="3276569"/>
        </p:xfrm>
        <a:graphic>
          <a:graphicData uri="http://schemas.openxmlformats.org/drawingml/2006/table">
            <a:tbl>
              <a:tblPr firstRow="1" bandRow="1">
                <a:tableStyleId>{5C22544A-7EE6-4342-B048-85BDC9FD1C3A}</a:tableStyleId>
              </a:tblPr>
              <a:tblGrid>
                <a:gridCol w="1181100">
                  <a:extLst>
                    <a:ext uri="{9D8B030D-6E8A-4147-A177-3AD203B41FA5}">
                      <a16:colId xmlns:a16="http://schemas.microsoft.com/office/drawing/2014/main" val="551852970"/>
                    </a:ext>
                  </a:extLst>
                </a:gridCol>
                <a:gridCol w="1685925">
                  <a:extLst>
                    <a:ext uri="{9D8B030D-6E8A-4147-A177-3AD203B41FA5}">
                      <a16:colId xmlns:a16="http://schemas.microsoft.com/office/drawing/2014/main" val="3221404986"/>
                    </a:ext>
                  </a:extLst>
                </a:gridCol>
                <a:gridCol w="1558689">
                  <a:extLst>
                    <a:ext uri="{9D8B030D-6E8A-4147-A177-3AD203B41FA5}">
                      <a16:colId xmlns:a16="http://schemas.microsoft.com/office/drawing/2014/main" val="286353136"/>
                    </a:ext>
                  </a:extLst>
                </a:gridCol>
              </a:tblGrid>
              <a:tr h="392113">
                <a:tc>
                  <a:txBody>
                    <a:bodyPr/>
                    <a:lstStyle/>
                    <a:p>
                      <a:pPr algn="ctr"/>
                      <a:r>
                        <a:rPr lang="en-US" sz="2000" dirty="0"/>
                        <a:t>RADIUS</a:t>
                      </a:r>
                    </a:p>
                  </a:txBody>
                  <a:tcPr marL="111341" marR="111341" marT="55671" marB="55671" anchor="ctr"/>
                </a:tc>
                <a:tc>
                  <a:txBody>
                    <a:bodyPr/>
                    <a:lstStyle/>
                    <a:p>
                      <a:pPr algn="ctr"/>
                      <a:r>
                        <a:rPr lang="en-US" sz="2000" dirty="0"/>
                        <a:t>RADIUS</a:t>
                      </a:r>
                    </a:p>
                    <a:p>
                      <a:pPr algn="ctr"/>
                      <a:r>
                        <a:rPr lang="en-US" sz="2000" dirty="0"/>
                        <a:t>NOTE</a:t>
                      </a:r>
                    </a:p>
                  </a:txBody>
                  <a:tcPr marL="111341" marR="111341" marT="55671" marB="55671" anchor="ctr"/>
                </a:tc>
                <a:tc>
                  <a:txBody>
                    <a:bodyPr/>
                    <a:lstStyle/>
                    <a:p>
                      <a:pPr algn="ctr"/>
                      <a:r>
                        <a:rPr lang="en-US" sz="2000" dirty="0"/>
                        <a:t>GROOVE VS </a:t>
                      </a:r>
                    </a:p>
                    <a:p>
                      <a:pPr algn="ctr"/>
                      <a:r>
                        <a:rPr lang="en-US" sz="2000" dirty="0"/>
                        <a:t>EFF LEN</a:t>
                      </a:r>
                    </a:p>
                  </a:txBody>
                  <a:tcPr marL="111341" marR="111341" marT="55671" marB="55671" anchor="ctr"/>
                </a:tc>
                <a:extLst>
                  <a:ext uri="{0D108BD9-81ED-4DB2-BD59-A6C34878D82A}">
                    <a16:rowId xmlns:a16="http://schemas.microsoft.com/office/drawing/2014/main" val="4151790723"/>
                  </a:ext>
                </a:extLst>
              </a:tr>
              <a:tr h="338891">
                <a:tc>
                  <a:txBody>
                    <a:bodyPr/>
                    <a:lstStyle/>
                    <a:p>
                      <a:pPr algn="ctr" fontAlgn="b"/>
                      <a:r>
                        <a:rPr lang="en-US" sz="2000" b="0" i="0" u="none" strike="noStrike" dirty="0">
                          <a:solidFill>
                            <a:srgbClr val="000000"/>
                          </a:solidFill>
                          <a:effectLst/>
                          <a:latin typeface="Calibri" panose="020F0502020204030204" pitchFamily="34" charset="0"/>
                        </a:rPr>
                        <a:t>146mm</a:t>
                      </a:r>
                    </a:p>
                  </a:txBody>
                  <a:tcPr marL="7732" marR="7732" marT="7732" marB="0" anchor="ctr"/>
                </a:tc>
                <a:tc>
                  <a:txBody>
                    <a:bodyPr/>
                    <a:lstStyle/>
                    <a:p>
                      <a:pPr algn="ctr" fontAlgn="b"/>
                      <a:r>
                        <a:rPr lang="en-US" sz="1400" b="0" i="0" u="none" strike="noStrike" dirty="0">
                          <a:solidFill>
                            <a:srgbClr val="000000"/>
                          </a:solidFill>
                          <a:effectLst/>
                          <a:latin typeface="Calibri" panose="020F0502020204030204" pitchFamily="34" charset="0"/>
                        </a:rPr>
                        <a:t>Max. Angular Error (+)</a:t>
                      </a:r>
                    </a:p>
                  </a:txBody>
                  <a:tcPr marL="7732" marR="7732" marT="7732" marB="0" anchor="ctr"/>
                </a:tc>
                <a:tc>
                  <a:txBody>
                    <a:bodyPr/>
                    <a:lstStyle/>
                    <a:p>
                      <a:pPr algn="ctr" fontAlgn="b"/>
                      <a:r>
                        <a:rPr lang="en-US" sz="2000" b="0" i="0" u="none" strike="noStrike" dirty="0">
                          <a:solidFill>
                            <a:srgbClr val="000000"/>
                          </a:solidFill>
                          <a:effectLst/>
                          <a:latin typeface="Calibri" panose="020F0502020204030204" pitchFamily="34" charset="0"/>
                        </a:rPr>
                        <a:t>26.1°</a:t>
                      </a:r>
                    </a:p>
                  </a:txBody>
                  <a:tcPr marL="7732" marR="7732" marT="7732" marB="0" anchor="ctr"/>
                </a:tc>
                <a:extLst>
                  <a:ext uri="{0D108BD9-81ED-4DB2-BD59-A6C34878D82A}">
                    <a16:rowId xmlns:a16="http://schemas.microsoft.com/office/drawing/2014/main" val="97161626"/>
                  </a:ext>
                </a:extLst>
              </a:tr>
              <a:tr h="338891">
                <a:tc>
                  <a:txBody>
                    <a:bodyPr/>
                    <a:lstStyle/>
                    <a:p>
                      <a:pPr algn="ctr" fontAlgn="b"/>
                      <a:r>
                        <a:rPr lang="en-US" sz="2000" b="0" i="0" u="none" strike="noStrike">
                          <a:solidFill>
                            <a:srgbClr val="000000"/>
                          </a:solidFill>
                          <a:effectLst/>
                          <a:latin typeface="Calibri" panose="020F0502020204030204" pitchFamily="34" charset="0"/>
                        </a:rPr>
                        <a:t>120.9mm</a:t>
                      </a:r>
                    </a:p>
                  </a:txBody>
                  <a:tcPr marL="7732" marR="7732" marT="7732"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b="0" i="0" u="none" strike="noStrike" dirty="0">
                          <a:solidFill>
                            <a:srgbClr val="000000"/>
                          </a:solidFill>
                          <a:effectLst/>
                          <a:latin typeface="Calibri" panose="020F0502020204030204" pitchFamily="34" charset="0"/>
                        </a:rPr>
                        <a:t>Outer Null Point</a:t>
                      </a:r>
                    </a:p>
                  </a:txBody>
                  <a:tcPr marL="7732" marR="7732" marT="7732" marB="0" anchor="ctr"/>
                </a:tc>
                <a:tc>
                  <a:txBody>
                    <a:bodyPr/>
                    <a:lstStyle/>
                    <a:p>
                      <a:pPr algn="ctr" fontAlgn="b"/>
                      <a:r>
                        <a:rPr lang="en-US" sz="2000" b="0" i="0" u="none" strike="noStrike" dirty="0">
                          <a:solidFill>
                            <a:srgbClr val="000000"/>
                          </a:solidFill>
                          <a:effectLst/>
                          <a:latin typeface="Calibri" panose="020F0502020204030204" pitchFamily="34" charset="0"/>
                        </a:rPr>
                        <a:t>24.2°</a:t>
                      </a:r>
                    </a:p>
                  </a:txBody>
                  <a:tcPr marL="7732" marR="7732" marT="7732" marB="0" anchor="ctr"/>
                </a:tc>
                <a:extLst>
                  <a:ext uri="{0D108BD9-81ED-4DB2-BD59-A6C34878D82A}">
                    <a16:rowId xmlns:a16="http://schemas.microsoft.com/office/drawing/2014/main" val="910773216"/>
                  </a:ext>
                </a:extLst>
              </a:tr>
              <a:tr h="338891">
                <a:tc>
                  <a:txBody>
                    <a:bodyPr/>
                    <a:lstStyle/>
                    <a:p>
                      <a:pPr algn="ctr" fontAlgn="b"/>
                      <a:r>
                        <a:rPr lang="en-US" sz="2000" b="0" i="0" u="none" strike="noStrike">
                          <a:solidFill>
                            <a:srgbClr val="000000"/>
                          </a:solidFill>
                          <a:effectLst/>
                          <a:latin typeface="Calibri" panose="020F0502020204030204" pitchFamily="34" charset="0"/>
                        </a:rPr>
                        <a:t>89.3mm</a:t>
                      </a:r>
                    </a:p>
                  </a:txBody>
                  <a:tcPr marL="7732" marR="7732" marT="7732"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b="0" i="0" u="none" strike="noStrike" dirty="0">
                          <a:solidFill>
                            <a:srgbClr val="000000"/>
                          </a:solidFill>
                          <a:effectLst/>
                          <a:latin typeface="Calibri" panose="020F0502020204030204" pitchFamily="34" charset="0"/>
                        </a:rPr>
                        <a:t>Max. Angular Error (-)</a:t>
                      </a:r>
                    </a:p>
                  </a:txBody>
                  <a:tcPr marL="7732" marR="7732" marT="7732" marB="0" anchor="ctr"/>
                </a:tc>
                <a:tc>
                  <a:txBody>
                    <a:bodyPr/>
                    <a:lstStyle/>
                    <a:p>
                      <a:pPr algn="ctr" fontAlgn="b"/>
                      <a:r>
                        <a:rPr lang="en-US" sz="2000" b="0" i="0" u="none" strike="noStrike" dirty="0">
                          <a:solidFill>
                            <a:srgbClr val="000000"/>
                          </a:solidFill>
                          <a:effectLst/>
                          <a:latin typeface="Calibri" panose="020F0502020204030204" pitchFamily="34" charset="0"/>
                        </a:rPr>
                        <a:t>23.1°</a:t>
                      </a:r>
                    </a:p>
                  </a:txBody>
                  <a:tcPr marL="7732" marR="7732" marT="7732" marB="0" anchor="ctr"/>
                </a:tc>
                <a:extLst>
                  <a:ext uri="{0D108BD9-81ED-4DB2-BD59-A6C34878D82A}">
                    <a16:rowId xmlns:a16="http://schemas.microsoft.com/office/drawing/2014/main" val="1326305614"/>
                  </a:ext>
                </a:extLst>
              </a:tr>
              <a:tr h="338891">
                <a:tc>
                  <a:txBody>
                    <a:bodyPr/>
                    <a:lstStyle/>
                    <a:p>
                      <a:pPr algn="ctr" fontAlgn="b"/>
                      <a:r>
                        <a:rPr lang="en-US" sz="2000" b="0" i="0" u="none" strike="noStrike">
                          <a:solidFill>
                            <a:srgbClr val="000000"/>
                          </a:solidFill>
                          <a:effectLst/>
                          <a:latin typeface="Calibri" panose="020F0502020204030204" pitchFamily="34" charset="0"/>
                        </a:rPr>
                        <a:t>68mm</a:t>
                      </a:r>
                    </a:p>
                  </a:txBody>
                  <a:tcPr marL="7732" marR="7732" marT="7732" marB="0" anchor="ctr"/>
                </a:tc>
                <a:tc>
                  <a:txBody>
                    <a:bodyPr/>
                    <a:lstStyle/>
                    <a:p>
                      <a:pPr algn="ctr" fontAlgn="b"/>
                      <a:r>
                        <a:rPr lang="en-US" sz="1400" b="0" i="0" u="none" strike="noStrike" dirty="0">
                          <a:solidFill>
                            <a:srgbClr val="000000"/>
                          </a:solidFill>
                          <a:effectLst/>
                          <a:latin typeface="Calibri" panose="020F0502020204030204" pitchFamily="34" charset="0"/>
                        </a:rPr>
                        <a:t>Inner Null Point</a:t>
                      </a:r>
                    </a:p>
                  </a:txBody>
                  <a:tcPr marL="7732" marR="7732" marT="7732" marB="0" anchor="ctr"/>
                </a:tc>
                <a:tc>
                  <a:txBody>
                    <a:bodyPr/>
                    <a:lstStyle/>
                    <a:p>
                      <a:pPr algn="ctr" fontAlgn="b"/>
                      <a:r>
                        <a:rPr lang="en-US" sz="2000" b="0" i="0" u="none" strike="noStrike" dirty="0">
                          <a:solidFill>
                            <a:srgbClr val="000000"/>
                          </a:solidFill>
                          <a:effectLst/>
                          <a:latin typeface="Calibri" panose="020F0502020204030204" pitchFamily="34" charset="0"/>
                        </a:rPr>
                        <a:t>24°</a:t>
                      </a:r>
                    </a:p>
                  </a:txBody>
                  <a:tcPr marL="7732" marR="7732" marT="7732" marB="0" anchor="ctr"/>
                </a:tc>
                <a:extLst>
                  <a:ext uri="{0D108BD9-81ED-4DB2-BD59-A6C34878D82A}">
                    <a16:rowId xmlns:a16="http://schemas.microsoft.com/office/drawing/2014/main" val="437149757"/>
                  </a:ext>
                </a:extLst>
              </a:tr>
              <a:tr h="338891">
                <a:tc>
                  <a:txBody>
                    <a:bodyPr/>
                    <a:lstStyle/>
                    <a:p>
                      <a:pPr algn="ctr" fontAlgn="b"/>
                      <a:r>
                        <a:rPr lang="en-US" sz="2000" b="0" i="0" u="none" strike="noStrike">
                          <a:solidFill>
                            <a:srgbClr val="000000"/>
                          </a:solidFill>
                          <a:effectLst/>
                          <a:latin typeface="Calibri" panose="020F0502020204030204" pitchFamily="34" charset="0"/>
                        </a:rPr>
                        <a:t>60.3mm</a:t>
                      </a:r>
                    </a:p>
                  </a:txBody>
                  <a:tcPr marL="7732" marR="7732" marT="7732" marB="0" anchor="ctr"/>
                </a:tc>
                <a:tc>
                  <a:txBody>
                    <a:bodyPr/>
                    <a:lstStyle/>
                    <a:p>
                      <a:pPr algn="ctr" fontAlgn="b"/>
                      <a:r>
                        <a:rPr lang="en-US" sz="1400" b="0" i="0" u="none" strike="noStrike" dirty="0">
                          <a:solidFill>
                            <a:srgbClr val="000000"/>
                          </a:solidFill>
                          <a:effectLst/>
                          <a:latin typeface="Calibri" panose="020F0502020204030204" pitchFamily="34" charset="0"/>
                        </a:rPr>
                        <a:t>IEC Innermost Groove</a:t>
                      </a:r>
                    </a:p>
                  </a:txBody>
                  <a:tcPr marL="7732" marR="7732" marT="7732" marB="0" anchor="ctr"/>
                </a:tc>
                <a:tc>
                  <a:txBody>
                    <a:bodyPr/>
                    <a:lstStyle/>
                    <a:p>
                      <a:pPr algn="ctr" fontAlgn="b"/>
                      <a:r>
                        <a:rPr lang="en-US" sz="2000" b="0" i="0" u="none" strike="noStrike" dirty="0">
                          <a:solidFill>
                            <a:srgbClr val="000000"/>
                          </a:solidFill>
                          <a:effectLst/>
                          <a:latin typeface="Calibri" panose="020F0502020204030204" pitchFamily="34" charset="0"/>
                        </a:rPr>
                        <a:t>25°</a:t>
                      </a:r>
                    </a:p>
                  </a:txBody>
                  <a:tcPr marL="7732" marR="7732" marT="7732" marB="0" anchor="ctr"/>
                </a:tc>
                <a:extLst>
                  <a:ext uri="{0D108BD9-81ED-4DB2-BD59-A6C34878D82A}">
                    <a16:rowId xmlns:a16="http://schemas.microsoft.com/office/drawing/2014/main" val="2112571253"/>
                  </a:ext>
                </a:extLst>
              </a:tr>
              <a:tr h="338891">
                <a:tc>
                  <a:txBody>
                    <a:bodyPr/>
                    <a:lstStyle/>
                    <a:p>
                      <a:pPr algn="ctr" fontAlgn="b"/>
                      <a:r>
                        <a:rPr lang="en-US" sz="2000" b="0" i="0" u="none" strike="noStrike" dirty="0">
                          <a:solidFill>
                            <a:srgbClr val="000000"/>
                          </a:solidFill>
                          <a:effectLst/>
                          <a:latin typeface="Calibri" panose="020F0502020204030204" pitchFamily="34" charset="0"/>
                        </a:rPr>
                        <a:t>55mm</a:t>
                      </a:r>
                    </a:p>
                  </a:txBody>
                  <a:tcPr marL="7732" marR="7732" marT="7732" marB="0" anchor="ctr"/>
                </a:tc>
                <a:tc>
                  <a:txBody>
                    <a:bodyPr/>
                    <a:lstStyle/>
                    <a:p>
                      <a:pPr algn="ctr" fontAlgn="b"/>
                      <a:r>
                        <a:rPr lang="en-US" sz="1400" b="0" i="0" u="none" strike="noStrike" dirty="0">
                          <a:solidFill>
                            <a:srgbClr val="000000"/>
                          </a:solidFill>
                          <a:effectLst/>
                          <a:latin typeface="Calibri" panose="020F0502020204030204" pitchFamily="34" charset="0"/>
                        </a:rPr>
                        <a:t>Min. Innermost Groove Measured by WAM Engineering (VERY rare)</a:t>
                      </a:r>
                    </a:p>
                  </a:txBody>
                  <a:tcPr marL="7732" marR="7732" marT="7732" marB="0" anchor="ctr"/>
                </a:tc>
                <a:tc>
                  <a:txBody>
                    <a:bodyPr/>
                    <a:lstStyle/>
                    <a:p>
                      <a:pPr algn="ctr" fontAlgn="b"/>
                      <a:r>
                        <a:rPr lang="en-US" sz="2000" b="0" i="0" u="none" strike="noStrike" dirty="0">
                          <a:solidFill>
                            <a:srgbClr val="000000"/>
                          </a:solidFill>
                          <a:effectLst/>
                          <a:latin typeface="Calibri" panose="020F0502020204030204" pitchFamily="34" charset="0"/>
                        </a:rPr>
                        <a:t>26°</a:t>
                      </a:r>
                    </a:p>
                  </a:txBody>
                  <a:tcPr marL="7732" marR="7732" marT="7732" marB="0" anchor="ctr"/>
                </a:tc>
                <a:extLst>
                  <a:ext uri="{0D108BD9-81ED-4DB2-BD59-A6C34878D82A}">
                    <a16:rowId xmlns:a16="http://schemas.microsoft.com/office/drawing/2014/main" val="33013239"/>
                  </a:ext>
                </a:extLst>
              </a:tr>
            </a:tbl>
          </a:graphicData>
        </a:graphic>
      </p:graphicFrame>
      <p:sp>
        <p:nvSpPr>
          <p:cNvPr id="5" name="TextBox 4">
            <a:extLst>
              <a:ext uri="{FF2B5EF4-FFF2-40B4-BE49-F238E27FC236}">
                <a16:creationId xmlns:a16="http://schemas.microsoft.com/office/drawing/2014/main" id="{33C72D29-DFD3-4F5B-B204-B6F4B67169A5}"/>
              </a:ext>
            </a:extLst>
          </p:cNvPr>
          <p:cNvSpPr txBox="1"/>
          <p:nvPr/>
        </p:nvSpPr>
        <p:spPr>
          <a:xfrm>
            <a:off x="4174950" y="5714248"/>
            <a:ext cx="2605270" cy="307777"/>
          </a:xfrm>
          <a:prstGeom prst="rect">
            <a:avLst/>
          </a:prstGeom>
          <a:noFill/>
        </p:spPr>
        <p:txBody>
          <a:bodyPr wrap="square" rtlCol="0">
            <a:spAutoFit/>
          </a:bodyPr>
          <a:lstStyle/>
          <a:p>
            <a:pPr algn="ctr"/>
            <a:r>
              <a:rPr lang="en-US" sz="1400" dirty="0"/>
              <a:t>© WallyTools |WAM Engineering</a:t>
            </a:r>
          </a:p>
        </p:txBody>
      </p:sp>
    </p:spTree>
    <p:extLst>
      <p:ext uri="{BB962C8B-B14F-4D97-AF65-F5344CB8AC3E}">
        <p14:creationId xmlns:p14="http://schemas.microsoft.com/office/powerpoint/2010/main" val="5821238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1109832-860A-454F-8355-046276CC6475}"/>
              </a:ext>
            </a:extLst>
          </p:cNvPr>
          <p:cNvPicPr>
            <a:picLocks noChangeAspect="1"/>
          </p:cNvPicPr>
          <p:nvPr/>
        </p:nvPicPr>
        <p:blipFill>
          <a:blip r:embed="rId2"/>
          <a:stretch>
            <a:fillRect/>
          </a:stretch>
        </p:blipFill>
        <p:spPr>
          <a:xfrm>
            <a:off x="5924550" y="204787"/>
            <a:ext cx="4743450" cy="6448425"/>
          </a:xfrm>
          <a:prstGeom prst="rect">
            <a:avLst/>
          </a:prstGeom>
        </p:spPr>
      </p:pic>
      <p:sp>
        <p:nvSpPr>
          <p:cNvPr id="3" name="Arrow: Right 2">
            <a:extLst>
              <a:ext uri="{FF2B5EF4-FFF2-40B4-BE49-F238E27FC236}">
                <a16:creationId xmlns:a16="http://schemas.microsoft.com/office/drawing/2014/main" id="{11B6E285-5203-46EC-9077-810D71700331}"/>
              </a:ext>
            </a:extLst>
          </p:cNvPr>
          <p:cNvSpPr/>
          <p:nvPr/>
        </p:nvSpPr>
        <p:spPr>
          <a:xfrm rot="966320">
            <a:off x="7788434" y="363572"/>
            <a:ext cx="799786" cy="16007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4922826A-49FA-472E-855C-5194AFF935C6}"/>
              </a:ext>
            </a:extLst>
          </p:cNvPr>
          <p:cNvSpPr txBox="1"/>
          <p:nvPr/>
        </p:nvSpPr>
        <p:spPr>
          <a:xfrm>
            <a:off x="6181725" y="114300"/>
            <a:ext cx="1600200" cy="646331"/>
          </a:xfrm>
          <a:prstGeom prst="rect">
            <a:avLst/>
          </a:prstGeom>
          <a:noFill/>
        </p:spPr>
        <p:txBody>
          <a:bodyPr wrap="square" rtlCol="0">
            <a:spAutoFit/>
          </a:bodyPr>
          <a:lstStyle/>
          <a:p>
            <a:pPr algn="r"/>
            <a:r>
              <a:rPr lang="en-US" b="1" u="sng" dirty="0"/>
              <a:t>Effective Moment Arm</a:t>
            </a:r>
          </a:p>
        </p:txBody>
      </p:sp>
      <p:sp>
        <p:nvSpPr>
          <p:cNvPr id="11" name="TextBox 10">
            <a:extLst>
              <a:ext uri="{FF2B5EF4-FFF2-40B4-BE49-F238E27FC236}">
                <a16:creationId xmlns:a16="http://schemas.microsoft.com/office/drawing/2014/main" id="{D23AF2E5-01C1-47F2-8334-7214F2A99BFE}"/>
              </a:ext>
            </a:extLst>
          </p:cNvPr>
          <p:cNvSpPr txBox="1"/>
          <p:nvPr/>
        </p:nvSpPr>
        <p:spPr>
          <a:xfrm>
            <a:off x="335714" y="1151480"/>
            <a:ext cx="5412806" cy="4524315"/>
          </a:xfrm>
          <a:prstGeom prst="rect">
            <a:avLst/>
          </a:prstGeom>
          <a:noFill/>
        </p:spPr>
        <p:txBody>
          <a:bodyPr wrap="square" rtlCol="0">
            <a:spAutoFit/>
          </a:bodyPr>
          <a:lstStyle/>
          <a:p>
            <a:r>
              <a:rPr lang="en-US" dirty="0"/>
              <a:t>The geometric function that causes skating is called the </a:t>
            </a:r>
            <a:r>
              <a:rPr lang="en-US" b="1" u="sng" dirty="0"/>
              <a:t>Effective Moment Arm </a:t>
            </a:r>
            <a:r>
              <a:rPr lang="en-US" dirty="0"/>
              <a:t>(EMA).</a:t>
            </a:r>
          </a:p>
          <a:p>
            <a:endParaRPr lang="en-US" dirty="0"/>
          </a:p>
          <a:p>
            <a:r>
              <a:rPr lang="en-US" dirty="0"/>
              <a:t>EMA length varies depending upon the distance of the stylus from the center of the record. The longer the EMA, the greater the skating force. </a:t>
            </a:r>
          </a:p>
          <a:p>
            <a:endParaRPr lang="en-US" dirty="0"/>
          </a:p>
          <a:p>
            <a:r>
              <a:rPr lang="en-US" dirty="0"/>
              <a:t>Notice the EMA corresponding with the center of the record groove is less than EMA at the record extremes. This is consistent with the table in the previous slide.</a:t>
            </a:r>
          </a:p>
          <a:p>
            <a:endParaRPr lang="en-US" dirty="0"/>
          </a:p>
          <a:p>
            <a:r>
              <a:rPr lang="en-US" dirty="0"/>
              <a:t>As effective length of the arm increases, the EMA does not change, but the ratio between EMA and the effective length changes and thereby results in a decrease in skating force in longer arms relative to shorter arms.</a:t>
            </a:r>
          </a:p>
        </p:txBody>
      </p:sp>
      <p:sp>
        <p:nvSpPr>
          <p:cNvPr id="13" name="Arrow: Right 12">
            <a:extLst>
              <a:ext uri="{FF2B5EF4-FFF2-40B4-BE49-F238E27FC236}">
                <a16:creationId xmlns:a16="http://schemas.microsoft.com/office/drawing/2014/main" id="{26560254-C56D-40CC-963E-EF0104A4D9D4}"/>
              </a:ext>
            </a:extLst>
          </p:cNvPr>
          <p:cNvSpPr/>
          <p:nvPr/>
        </p:nvSpPr>
        <p:spPr>
          <a:xfrm rot="9210533">
            <a:off x="9303902" y="712616"/>
            <a:ext cx="799786" cy="16007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Arrow: Right 14">
            <a:extLst>
              <a:ext uri="{FF2B5EF4-FFF2-40B4-BE49-F238E27FC236}">
                <a16:creationId xmlns:a16="http://schemas.microsoft.com/office/drawing/2014/main" id="{5AEF3E67-2D4F-472D-A868-8F40B8F37AD6}"/>
              </a:ext>
            </a:extLst>
          </p:cNvPr>
          <p:cNvSpPr/>
          <p:nvPr/>
        </p:nvSpPr>
        <p:spPr>
          <a:xfrm rot="13208204">
            <a:off x="9661216" y="5309034"/>
            <a:ext cx="799786" cy="16007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Right 16">
            <a:extLst>
              <a:ext uri="{FF2B5EF4-FFF2-40B4-BE49-F238E27FC236}">
                <a16:creationId xmlns:a16="http://schemas.microsoft.com/office/drawing/2014/main" id="{86A00928-30BB-4DED-9751-DF72DCFA90E2}"/>
              </a:ext>
            </a:extLst>
          </p:cNvPr>
          <p:cNvSpPr/>
          <p:nvPr/>
        </p:nvSpPr>
        <p:spPr>
          <a:xfrm rot="20581939">
            <a:off x="7129243" y="3327858"/>
            <a:ext cx="651110" cy="13285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68CBD042-ABBB-4DBA-BECB-74B021272379}"/>
              </a:ext>
            </a:extLst>
          </p:cNvPr>
          <p:cNvSpPr txBox="1"/>
          <p:nvPr/>
        </p:nvSpPr>
        <p:spPr>
          <a:xfrm>
            <a:off x="9972577" y="304477"/>
            <a:ext cx="1194985" cy="369332"/>
          </a:xfrm>
          <a:prstGeom prst="rect">
            <a:avLst/>
          </a:prstGeom>
          <a:noFill/>
        </p:spPr>
        <p:txBody>
          <a:bodyPr wrap="square" rtlCol="0">
            <a:spAutoFit/>
          </a:bodyPr>
          <a:lstStyle/>
          <a:p>
            <a:pPr algn="r"/>
            <a:r>
              <a:rPr lang="en-US" dirty="0"/>
              <a:t>90</a:t>
            </a:r>
            <a:r>
              <a:rPr lang="en-US" dirty="0">
                <a:latin typeface="Times New Roman" panose="02020603050405020304" pitchFamily="18" charset="0"/>
                <a:cs typeface="Times New Roman" panose="02020603050405020304" pitchFamily="18" charset="0"/>
              </a:rPr>
              <a:t>°</a:t>
            </a:r>
            <a:r>
              <a:rPr lang="en-US" dirty="0"/>
              <a:t> Angles</a:t>
            </a:r>
          </a:p>
        </p:txBody>
      </p:sp>
      <p:sp>
        <p:nvSpPr>
          <p:cNvPr id="23" name="TextBox 22">
            <a:extLst>
              <a:ext uri="{FF2B5EF4-FFF2-40B4-BE49-F238E27FC236}">
                <a16:creationId xmlns:a16="http://schemas.microsoft.com/office/drawing/2014/main" id="{967692CF-B6AB-4715-B867-AC239848CF21}"/>
              </a:ext>
            </a:extLst>
          </p:cNvPr>
          <p:cNvSpPr txBox="1"/>
          <p:nvPr/>
        </p:nvSpPr>
        <p:spPr>
          <a:xfrm>
            <a:off x="8712694" y="6130691"/>
            <a:ext cx="1194985" cy="369332"/>
          </a:xfrm>
          <a:prstGeom prst="rect">
            <a:avLst/>
          </a:prstGeom>
          <a:noFill/>
        </p:spPr>
        <p:txBody>
          <a:bodyPr wrap="square" rtlCol="0">
            <a:spAutoFit/>
          </a:bodyPr>
          <a:lstStyle/>
          <a:p>
            <a:pPr algn="r"/>
            <a:r>
              <a:rPr lang="en-US" dirty="0"/>
              <a:t>90</a:t>
            </a:r>
            <a:r>
              <a:rPr lang="en-US" dirty="0">
                <a:latin typeface="Times New Roman" panose="02020603050405020304" pitchFamily="18" charset="0"/>
                <a:cs typeface="Times New Roman" panose="02020603050405020304" pitchFamily="18" charset="0"/>
              </a:rPr>
              <a:t>°</a:t>
            </a:r>
            <a:r>
              <a:rPr lang="en-US" dirty="0"/>
              <a:t> Angles</a:t>
            </a:r>
          </a:p>
        </p:txBody>
      </p:sp>
      <p:sp>
        <p:nvSpPr>
          <p:cNvPr id="25" name="Arrow: Right 24">
            <a:extLst>
              <a:ext uri="{FF2B5EF4-FFF2-40B4-BE49-F238E27FC236}">
                <a16:creationId xmlns:a16="http://schemas.microsoft.com/office/drawing/2014/main" id="{2841A5F6-5FDA-44F1-95C9-E9A74851EAEA}"/>
              </a:ext>
            </a:extLst>
          </p:cNvPr>
          <p:cNvSpPr/>
          <p:nvPr/>
        </p:nvSpPr>
        <p:spPr>
          <a:xfrm rot="13819596">
            <a:off x="9158962" y="5804407"/>
            <a:ext cx="576575" cy="18838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8535151B-1F41-4BA2-BAE5-E7B33EE297FC}"/>
              </a:ext>
            </a:extLst>
          </p:cNvPr>
          <p:cNvSpPr txBox="1"/>
          <p:nvPr/>
        </p:nvSpPr>
        <p:spPr>
          <a:xfrm>
            <a:off x="10334022" y="5431906"/>
            <a:ext cx="1619854" cy="366621"/>
          </a:xfrm>
          <a:prstGeom prst="rect">
            <a:avLst/>
          </a:prstGeom>
          <a:noFill/>
        </p:spPr>
        <p:txBody>
          <a:bodyPr wrap="square" rtlCol="0">
            <a:spAutoFit/>
          </a:bodyPr>
          <a:lstStyle/>
          <a:p>
            <a:pPr algn="r"/>
            <a:r>
              <a:rPr lang="en-US" dirty="0"/>
              <a:t>Groove Radius</a:t>
            </a:r>
          </a:p>
        </p:txBody>
      </p:sp>
      <p:sp>
        <p:nvSpPr>
          <p:cNvPr id="29" name="TextBox 28">
            <a:extLst>
              <a:ext uri="{FF2B5EF4-FFF2-40B4-BE49-F238E27FC236}">
                <a16:creationId xmlns:a16="http://schemas.microsoft.com/office/drawing/2014/main" id="{770CAD52-6B4A-44FF-B926-D2BDA0EA87A1}"/>
              </a:ext>
            </a:extLst>
          </p:cNvPr>
          <p:cNvSpPr txBox="1"/>
          <p:nvPr/>
        </p:nvSpPr>
        <p:spPr>
          <a:xfrm>
            <a:off x="6138413" y="3228972"/>
            <a:ext cx="1071062" cy="646331"/>
          </a:xfrm>
          <a:prstGeom prst="rect">
            <a:avLst/>
          </a:prstGeom>
          <a:noFill/>
        </p:spPr>
        <p:txBody>
          <a:bodyPr wrap="square" rtlCol="0">
            <a:spAutoFit/>
          </a:bodyPr>
          <a:lstStyle/>
          <a:p>
            <a:pPr algn="r"/>
            <a:r>
              <a:rPr lang="en-US" dirty="0"/>
              <a:t>Effective Length</a:t>
            </a:r>
          </a:p>
        </p:txBody>
      </p:sp>
      <p:sp>
        <p:nvSpPr>
          <p:cNvPr id="5" name="TextBox 4">
            <a:extLst>
              <a:ext uri="{FF2B5EF4-FFF2-40B4-BE49-F238E27FC236}">
                <a16:creationId xmlns:a16="http://schemas.microsoft.com/office/drawing/2014/main" id="{DE4232C2-6496-4F3B-AA08-65596DD660C1}"/>
              </a:ext>
            </a:extLst>
          </p:cNvPr>
          <p:cNvSpPr txBox="1"/>
          <p:nvPr/>
        </p:nvSpPr>
        <p:spPr>
          <a:xfrm>
            <a:off x="5906840" y="6198362"/>
            <a:ext cx="2605270" cy="307777"/>
          </a:xfrm>
          <a:prstGeom prst="rect">
            <a:avLst/>
          </a:prstGeom>
          <a:noFill/>
        </p:spPr>
        <p:txBody>
          <a:bodyPr wrap="square" rtlCol="0">
            <a:spAutoFit/>
          </a:bodyPr>
          <a:lstStyle/>
          <a:p>
            <a:pPr algn="ctr"/>
            <a:r>
              <a:rPr lang="en-US" sz="1400" dirty="0"/>
              <a:t>© WallyTools |WAM Engineering</a:t>
            </a:r>
          </a:p>
        </p:txBody>
      </p:sp>
    </p:spTree>
    <p:extLst>
      <p:ext uri="{BB962C8B-B14F-4D97-AF65-F5344CB8AC3E}">
        <p14:creationId xmlns:p14="http://schemas.microsoft.com/office/powerpoint/2010/main" val="17977331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2993</TotalTime>
  <Words>574</Words>
  <Application>Microsoft Office PowerPoint</Application>
  <PresentationFormat>Widescreen</PresentationFormat>
  <Paragraphs>55</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Effective Length and Groove Aspect Angle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J.R. Boisclair</dc:creator>
  <cp:lastModifiedBy>J.R. Boisclair</cp:lastModifiedBy>
  <cp:revision>15</cp:revision>
  <dcterms:created xsi:type="dcterms:W3CDTF">2020-07-16T02:02:56Z</dcterms:created>
  <dcterms:modified xsi:type="dcterms:W3CDTF">2020-08-10T23:55:59Z</dcterms:modified>
</cp:coreProperties>
</file>